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8" r:id="rId2"/>
    <p:sldId id="275" r:id="rId3"/>
    <p:sldId id="269" r:id="rId4"/>
    <p:sldId id="270" r:id="rId5"/>
    <p:sldId id="258" r:id="rId6"/>
    <p:sldId id="259" r:id="rId7"/>
    <p:sldId id="262" r:id="rId8"/>
    <p:sldId id="27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66FFFF"/>
    <a:srgbClr val="FF00FF"/>
    <a:srgbClr val="00CC99"/>
    <a:srgbClr val="00CCFF"/>
    <a:srgbClr val="FF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F049-8538-486F-A456-FE702C221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7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3EF0-171F-44AE-B57F-B21E65B51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3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171E-B8C5-4A64-9459-0114F76CF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7936-C0A6-478C-9684-C06F6B60F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86939C-A069-4169-A8AB-4E721A633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2725-6254-4D03-ADA9-E55571669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28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5D4E-D05B-494E-AA56-2475CEFFA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56B4-28D3-48D0-A10E-6A71719F4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D2C37C-7A64-4475-A125-D43D9ABB4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6501-275B-472A-B8EE-5A2DF474C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0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A6F19B-B3CD-4E95-9BDD-06212CDC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5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3D6AC2-9C0D-4BE0-9E35-8C32E5440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4E60FB-7FA3-4AF4-A83C-425F7ADF2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38" r:id="rId4"/>
    <p:sldLayoutId id="2147483739" r:id="rId5"/>
    <p:sldLayoutId id="2147483746" r:id="rId6"/>
    <p:sldLayoutId id="2147483740" r:id="rId7"/>
    <p:sldLayoutId id="2147483747" r:id="rId8"/>
    <p:sldLayoutId id="2147483748" r:id="rId9"/>
    <p:sldLayoutId id="2147483741" r:id="rId10"/>
    <p:sldLayoutId id="2147483742" r:id="rId11"/>
    <p:sldLayoutId id="21474837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%2015%20HH8.g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720850" y="504825"/>
            <a:ext cx="4038600" cy="57943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KIỂM TRA BÀI CŨ: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973138"/>
            <a:ext cx="8686800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  Điền nội dung thích hợp vào chỗ trống :</a:t>
            </a:r>
            <a:r>
              <a:rPr lang="en-US" b="1"/>
              <a:t>a)Hai điểm gọi là đối xứng với nhau qua điểm O nếu ……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b)Hai hình gọi là đối xứng với nhau qua điểm O nếu mỗi điểm thuộc hình này …..                          thuộc hình kia   ….               và ngược lại.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c)Nếu hai đoạn thẳng (góc,tam giác)đối xứng với nhau qua một điểm thì chúng….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d)Giao điểm hai đường chéo của hình bình hành là……..              của hình bình hành đó.                     </a:t>
            </a:r>
          </a:p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O là trung điểm của đoạn thẳng nối hai điểm đó.</a:t>
            </a: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5114925" y="3154363"/>
            <a:ext cx="4562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đối xứng với một điểm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2819400" y="3657600"/>
            <a:ext cx="2287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qua điểm O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394325" y="48514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bằng nhau.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09600" y="6070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tâm đối xứng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533400" y="-74613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u="sng" dirty="0" smtClean="0">
                <a:solidFill>
                  <a:srgbClr val="FF0000"/>
                </a:solidFill>
              </a:rPr>
              <a:t>TIẾT15: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LUYỆN TẬP ĐỐI XỨNG TÂM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9225" grpId="0"/>
      <p:bldP spid="9226" grpId="0"/>
      <p:bldP spid="15370" grpId="0"/>
      <p:bldP spid="153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B23C08-EEB4-4048-80B3-447D50626A3D}" type="datetime12">
              <a:rPr lang="en-US" sz="1200" smtClean="0">
                <a:cs typeface="Times New Roman" pitchFamily="18" charset="0"/>
              </a:rPr>
              <a:pPr eaLnBrk="1" hangingPunct="1"/>
              <a:t>12:07 PM</a:t>
            </a:fld>
            <a:endParaRPr lang="en-US" sz="1200" smtClean="0">
              <a:cs typeface="Times New Roman" pitchFamily="18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2859088" y="2624138"/>
            <a:ext cx="1295400" cy="1219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561975" y="838200"/>
            <a:ext cx="1752600" cy="2438400"/>
            <a:chOff x="384" y="864"/>
            <a:chExt cx="1104" cy="1536"/>
          </a:xfrm>
        </p:grpSpPr>
        <p:sp>
          <p:nvSpPr>
            <p:cNvPr id="10286" name="Line 5"/>
            <p:cNvSpPr>
              <a:spLocks noChangeShapeType="1"/>
            </p:cNvSpPr>
            <p:nvPr/>
          </p:nvSpPr>
          <p:spPr bwMode="auto">
            <a:xfrm>
              <a:off x="384" y="2352"/>
              <a:ext cx="96" cy="4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87" name="Group 6"/>
            <p:cNvGrpSpPr>
              <a:grpSpLocks/>
            </p:cNvGrpSpPr>
            <p:nvPr/>
          </p:nvGrpSpPr>
          <p:grpSpPr bwMode="auto">
            <a:xfrm>
              <a:off x="624" y="864"/>
              <a:ext cx="864" cy="1104"/>
              <a:chOff x="624" y="1248"/>
              <a:chExt cx="864" cy="1104"/>
            </a:xfrm>
          </p:grpSpPr>
          <p:sp>
            <p:nvSpPr>
              <p:cNvPr id="10288" name="Line 7"/>
              <p:cNvSpPr>
                <a:spLocks noChangeShapeType="1"/>
              </p:cNvSpPr>
              <p:nvPr/>
            </p:nvSpPr>
            <p:spPr bwMode="auto">
              <a:xfrm flipH="1">
                <a:off x="624" y="1584"/>
                <a:ext cx="384" cy="76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Text Box 8"/>
              <p:cNvSpPr txBox="1">
                <a:spLocks noChangeArrowheads="1"/>
              </p:cNvSpPr>
              <p:nvPr/>
            </p:nvSpPr>
            <p:spPr bwMode="auto">
              <a:xfrm>
                <a:off x="912" y="1248"/>
                <a:ext cx="57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t-BR" sz="2600">
                    <a:cs typeface="Times New Roman" pitchFamily="18" charset="0"/>
                  </a:rPr>
                  <a:t>.</a:t>
                </a:r>
                <a:endParaRPr lang="en-US" sz="2600">
                  <a:cs typeface="Times New Roman" pitchFamily="18" charset="0"/>
                </a:endParaRPr>
              </a:p>
            </p:txBody>
          </p:sp>
          <p:sp>
            <p:nvSpPr>
              <p:cNvPr id="10290" name="Line 9"/>
              <p:cNvSpPr>
                <a:spLocks noChangeShapeType="1"/>
              </p:cNvSpPr>
              <p:nvPr/>
            </p:nvSpPr>
            <p:spPr bwMode="auto">
              <a:xfrm>
                <a:off x="768" y="1920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1" name="Text Box 10"/>
              <p:cNvSpPr txBox="1">
                <a:spLocks noChangeArrowheads="1"/>
              </p:cNvSpPr>
              <p:nvPr/>
            </p:nvSpPr>
            <p:spPr bwMode="auto">
              <a:xfrm>
                <a:off x="864" y="1296"/>
                <a:ext cx="57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t-BR" sz="2600">
                    <a:cs typeface="Times New Roman" pitchFamily="18" charset="0"/>
                  </a:rPr>
                  <a:t>E</a:t>
                </a:r>
                <a:endParaRPr lang="en-US" sz="2600">
                  <a:cs typeface="Times New Roman" pitchFamily="18" charset="0"/>
                </a:endParaRPr>
              </a:p>
            </p:txBody>
          </p:sp>
        </p:grp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28575" y="2209800"/>
            <a:ext cx="3733800" cy="2012950"/>
            <a:chOff x="48" y="2112"/>
            <a:chExt cx="2352" cy="1268"/>
          </a:xfrm>
        </p:grpSpPr>
        <p:sp>
          <p:nvSpPr>
            <p:cNvPr id="10281" name="AutoShape 12"/>
            <p:cNvSpPr>
              <a:spLocks noChangeArrowheads="1"/>
            </p:cNvSpPr>
            <p:nvPr/>
          </p:nvSpPr>
          <p:spPr bwMode="auto">
            <a:xfrm>
              <a:off x="240" y="2352"/>
              <a:ext cx="1584" cy="768"/>
            </a:xfrm>
            <a:prstGeom prst="parallelogram">
              <a:avLst>
                <a:gd name="adj" fmla="val 51563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cs typeface="Times New Roman" pitchFamily="18" charset="0"/>
              </a:endParaRPr>
            </a:p>
          </p:txBody>
        </p:sp>
        <p:sp>
          <p:nvSpPr>
            <p:cNvPr id="10282" name="Text Box 13"/>
            <p:cNvSpPr txBox="1">
              <a:spLocks noChangeArrowheads="1"/>
            </p:cNvSpPr>
            <p:nvPr/>
          </p:nvSpPr>
          <p:spPr bwMode="auto">
            <a:xfrm>
              <a:off x="384" y="2160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2600">
                  <a:cs typeface="Times New Roman" pitchFamily="18" charset="0"/>
                </a:rPr>
                <a:t>A</a:t>
              </a:r>
              <a:endParaRPr lang="en-US" sz="2600">
                <a:cs typeface="Times New Roman" pitchFamily="18" charset="0"/>
              </a:endParaRPr>
            </a:p>
          </p:txBody>
        </p:sp>
        <p:sp>
          <p:nvSpPr>
            <p:cNvPr id="10283" name="Text Box 14"/>
            <p:cNvSpPr txBox="1">
              <a:spLocks noChangeArrowheads="1"/>
            </p:cNvSpPr>
            <p:nvPr/>
          </p:nvSpPr>
          <p:spPr bwMode="auto">
            <a:xfrm>
              <a:off x="1296" y="3072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2600">
                  <a:cs typeface="Times New Roman" pitchFamily="18" charset="0"/>
                </a:rPr>
                <a:t>C</a:t>
              </a:r>
              <a:endParaRPr lang="en-US" sz="2600">
                <a:cs typeface="Times New Roman" pitchFamily="18" charset="0"/>
              </a:endParaRPr>
            </a:p>
          </p:txBody>
        </p:sp>
        <p:sp>
          <p:nvSpPr>
            <p:cNvPr id="10284" name="Text Box 15"/>
            <p:cNvSpPr txBox="1">
              <a:spLocks noChangeArrowheads="1"/>
            </p:cNvSpPr>
            <p:nvPr/>
          </p:nvSpPr>
          <p:spPr bwMode="auto">
            <a:xfrm>
              <a:off x="1824" y="2112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2600">
                  <a:cs typeface="Times New Roman" pitchFamily="18" charset="0"/>
                </a:rPr>
                <a:t>B</a:t>
              </a:r>
              <a:endParaRPr lang="en-US" sz="2600">
                <a:cs typeface="Times New Roman" pitchFamily="18" charset="0"/>
              </a:endParaRPr>
            </a:p>
          </p:txBody>
        </p:sp>
        <p:sp>
          <p:nvSpPr>
            <p:cNvPr id="10285" name="Text Box 16"/>
            <p:cNvSpPr txBox="1">
              <a:spLocks noChangeArrowheads="1"/>
            </p:cNvSpPr>
            <p:nvPr/>
          </p:nvSpPr>
          <p:spPr bwMode="auto">
            <a:xfrm>
              <a:off x="48" y="3024"/>
              <a:ext cx="57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2600">
                  <a:cs typeface="Times New Roman" pitchFamily="18" charset="0"/>
                </a:rPr>
                <a:t>D</a:t>
              </a:r>
              <a:endParaRPr lang="en-US" sz="2600">
                <a:cs typeface="Times New Roman" pitchFamily="18" charset="0"/>
              </a:endParaRPr>
            </a:p>
          </p:txBody>
        </p:sp>
      </p:grpSp>
      <p:grpSp>
        <p:nvGrpSpPr>
          <p:cNvPr id="45073" name="Group 17"/>
          <p:cNvGrpSpPr>
            <a:grpSpLocks/>
          </p:cNvGrpSpPr>
          <p:nvPr/>
        </p:nvGrpSpPr>
        <p:grpSpPr bwMode="auto">
          <a:xfrm>
            <a:off x="1103313" y="3290888"/>
            <a:ext cx="4002087" cy="777875"/>
            <a:chOff x="720" y="2400"/>
            <a:chExt cx="2521" cy="490"/>
          </a:xfrm>
        </p:grpSpPr>
        <p:grpSp>
          <p:nvGrpSpPr>
            <p:cNvPr id="10271" name="Group 18"/>
            <p:cNvGrpSpPr>
              <a:grpSpLocks/>
            </p:cNvGrpSpPr>
            <p:nvPr/>
          </p:nvGrpSpPr>
          <p:grpSpPr bwMode="auto">
            <a:xfrm>
              <a:off x="720" y="2688"/>
              <a:ext cx="48" cy="96"/>
              <a:chOff x="720" y="3216"/>
              <a:chExt cx="48" cy="96"/>
            </a:xfrm>
          </p:grpSpPr>
          <p:sp>
            <p:nvSpPr>
              <p:cNvPr id="10279" name="Line 19"/>
              <p:cNvSpPr>
                <a:spLocks noChangeShapeType="1"/>
              </p:cNvSpPr>
              <p:nvPr/>
            </p:nvSpPr>
            <p:spPr bwMode="auto">
              <a:xfrm>
                <a:off x="720" y="321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Line 20"/>
              <p:cNvSpPr>
                <a:spLocks noChangeShapeType="1"/>
              </p:cNvSpPr>
              <p:nvPr/>
            </p:nvSpPr>
            <p:spPr bwMode="auto">
              <a:xfrm>
                <a:off x="768" y="321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2" name="Group 21"/>
            <p:cNvGrpSpPr>
              <a:grpSpLocks/>
            </p:cNvGrpSpPr>
            <p:nvPr/>
          </p:nvGrpSpPr>
          <p:grpSpPr bwMode="auto">
            <a:xfrm>
              <a:off x="1440" y="2400"/>
              <a:ext cx="1801" cy="490"/>
              <a:chOff x="1440" y="2784"/>
              <a:chExt cx="1801" cy="490"/>
            </a:xfrm>
          </p:grpSpPr>
          <p:sp>
            <p:nvSpPr>
              <p:cNvPr id="10273" name="Line 22"/>
              <p:cNvSpPr>
                <a:spLocks noChangeShapeType="1"/>
              </p:cNvSpPr>
              <p:nvPr/>
            </p:nvSpPr>
            <p:spPr bwMode="auto">
              <a:xfrm>
                <a:off x="1440" y="3120"/>
                <a:ext cx="12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Text Box 23"/>
              <p:cNvSpPr txBox="1">
                <a:spLocks noChangeArrowheads="1"/>
              </p:cNvSpPr>
              <p:nvPr/>
            </p:nvSpPr>
            <p:spPr bwMode="auto">
              <a:xfrm>
                <a:off x="2544" y="2784"/>
                <a:ext cx="57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t-BR" sz="2600">
                    <a:cs typeface="Times New Roman" pitchFamily="18" charset="0"/>
                  </a:rPr>
                  <a:t>.</a:t>
                </a:r>
                <a:endParaRPr lang="en-US" sz="2600">
                  <a:cs typeface="Times New Roman" pitchFamily="18" charset="0"/>
                </a:endParaRPr>
              </a:p>
            </p:txBody>
          </p:sp>
          <p:grpSp>
            <p:nvGrpSpPr>
              <p:cNvPr id="10275" name="Group 24"/>
              <p:cNvGrpSpPr>
                <a:grpSpLocks/>
              </p:cNvGrpSpPr>
              <p:nvPr/>
            </p:nvGrpSpPr>
            <p:grpSpPr bwMode="auto">
              <a:xfrm>
                <a:off x="1920" y="3072"/>
                <a:ext cx="48" cy="96"/>
                <a:chOff x="720" y="3216"/>
                <a:chExt cx="48" cy="96"/>
              </a:xfrm>
            </p:grpSpPr>
            <p:sp>
              <p:nvSpPr>
                <p:cNvPr id="10277" name="Line 25"/>
                <p:cNvSpPr>
                  <a:spLocks noChangeShapeType="1"/>
                </p:cNvSpPr>
                <p:nvPr/>
              </p:nvSpPr>
              <p:spPr bwMode="auto">
                <a:xfrm>
                  <a:off x="720" y="321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8" name="Line 26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76" name="Text Box 27"/>
              <p:cNvSpPr txBox="1">
                <a:spLocks noChangeArrowheads="1"/>
              </p:cNvSpPr>
              <p:nvPr/>
            </p:nvSpPr>
            <p:spPr bwMode="auto">
              <a:xfrm>
                <a:off x="2665" y="2966"/>
                <a:ext cx="576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t-BR" sz="2600">
                    <a:cs typeface="Times New Roman" pitchFamily="18" charset="0"/>
                  </a:rPr>
                  <a:t>F</a:t>
                </a:r>
                <a:endParaRPr lang="en-US" sz="2600">
                  <a:cs typeface="Times New Roman" pitchFamily="18" charset="0"/>
                </a:endParaRPr>
              </a:p>
            </p:txBody>
          </p:sp>
        </p:grpSp>
      </p:grp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3990975" y="-76200"/>
            <a:ext cx="4648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>
                <a:cs typeface="Times New Roman" pitchFamily="18" charset="0"/>
              </a:rPr>
              <a:t>ABCD là hình bình hành</a:t>
            </a:r>
            <a:endParaRPr lang="en-US" sz="2600">
              <a:cs typeface="Times New Roman" pitchFamily="18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3990975" y="258763"/>
            <a:ext cx="43624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>
                <a:cs typeface="Times New Roman" pitchFamily="18" charset="0"/>
              </a:rPr>
              <a:t>E đối xứng với D qua A</a:t>
            </a:r>
            <a:endParaRPr lang="en-US" sz="2600">
              <a:cs typeface="Times New Roman" pitchFamily="18" charset="0"/>
            </a:endParaRP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4114800" y="609600"/>
            <a:ext cx="502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>
                <a:cs typeface="Times New Roman" pitchFamily="18" charset="0"/>
              </a:rPr>
              <a:t>F đối xứng với D qua C</a:t>
            </a:r>
            <a:endParaRPr lang="en-US" sz="2600">
              <a:cs typeface="Times New Roman" pitchFamily="18" charset="0"/>
            </a:endParaRP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3990975" y="1143000"/>
            <a:ext cx="4175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>
                <a:cs typeface="Times New Roman" pitchFamily="18" charset="0"/>
              </a:rPr>
              <a:t>E đối xứng với F qua B</a:t>
            </a:r>
            <a:endParaRPr lang="en-US" sz="2600">
              <a:cs typeface="Times New Roman" pitchFamily="18" charset="0"/>
            </a:endParaRPr>
          </a:p>
        </p:txBody>
      </p:sp>
      <p:grpSp>
        <p:nvGrpSpPr>
          <p:cNvPr id="45088" name="Group 32"/>
          <p:cNvGrpSpPr>
            <a:grpSpLocks/>
          </p:cNvGrpSpPr>
          <p:nvPr/>
        </p:nvGrpSpPr>
        <p:grpSpPr bwMode="auto">
          <a:xfrm>
            <a:off x="3228975" y="228600"/>
            <a:ext cx="5502275" cy="1403350"/>
            <a:chOff x="2592" y="1344"/>
            <a:chExt cx="2784" cy="884"/>
          </a:xfrm>
        </p:grpSpPr>
        <p:sp>
          <p:nvSpPr>
            <p:cNvPr id="10267" name="Line 33"/>
            <p:cNvSpPr>
              <a:spLocks noChangeShapeType="1"/>
            </p:cNvSpPr>
            <p:nvPr/>
          </p:nvSpPr>
          <p:spPr bwMode="auto">
            <a:xfrm>
              <a:off x="2640" y="1920"/>
              <a:ext cx="27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34"/>
            <p:cNvSpPr>
              <a:spLocks noChangeShapeType="1"/>
            </p:cNvSpPr>
            <p:nvPr/>
          </p:nvSpPr>
          <p:spPr bwMode="auto">
            <a:xfrm>
              <a:off x="2976" y="1344"/>
              <a:ext cx="0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Text Box 35"/>
            <p:cNvSpPr txBox="1">
              <a:spLocks noChangeArrowheads="1"/>
            </p:cNvSpPr>
            <p:nvPr/>
          </p:nvSpPr>
          <p:spPr bwMode="auto">
            <a:xfrm>
              <a:off x="2592" y="1488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2600">
                  <a:cs typeface="Times New Roman" pitchFamily="18" charset="0"/>
                </a:rPr>
                <a:t>GT</a:t>
              </a:r>
              <a:endParaRPr lang="en-US" sz="2600">
                <a:cs typeface="Times New Roman" pitchFamily="18" charset="0"/>
              </a:endParaRPr>
            </a:p>
          </p:txBody>
        </p:sp>
        <p:sp>
          <p:nvSpPr>
            <p:cNvPr id="10270" name="Text Box 36"/>
            <p:cNvSpPr txBox="1">
              <a:spLocks noChangeArrowheads="1"/>
            </p:cNvSpPr>
            <p:nvPr/>
          </p:nvSpPr>
          <p:spPr bwMode="auto">
            <a:xfrm>
              <a:off x="2592" y="1920"/>
              <a:ext cx="48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2600">
                  <a:cs typeface="Times New Roman" pitchFamily="18" charset="0"/>
                </a:rPr>
                <a:t>KL</a:t>
              </a:r>
              <a:endParaRPr lang="en-US" sz="2600">
                <a:cs typeface="Times New Roman" pitchFamily="18" charset="0"/>
              </a:endParaRPr>
            </a:p>
          </p:txBody>
        </p:sp>
      </p:grp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2838450" y="1624013"/>
            <a:ext cx="3200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 i="1" u="sng">
                <a:cs typeface="Times New Roman" pitchFamily="18" charset="0"/>
              </a:rPr>
              <a:t>Chứng minh:</a:t>
            </a:r>
            <a:endParaRPr lang="en-US" sz="2600" i="1" u="sng">
              <a:cs typeface="Times New Roman" pitchFamily="18" charset="0"/>
            </a:endParaRP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5276850" y="1700213"/>
            <a:ext cx="373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>
                <a:cs typeface="Times New Roman" pitchFamily="18" charset="0"/>
              </a:rPr>
              <a:t>Tứ giác ACBE có:</a:t>
            </a:r>
            <a:endParaRPr lang="en-US" sz="2600">
              <a:cs typeface="Times New Roman" pitchFamily="18" charset="0"/>
            </a:endParaRPr>
          </a:p>
        </p:txBody>
      </p:sp>
      <p:sp>
        <p:nvSpPr>
          <p:cNvPr id="45095" name="Line 39"/>
          <p:cNvSpPr>
            <a:spLocks noChangeShapeType="1"/>
          </p:cNvSpPr>
          <p:nvPr/>
        </p:nvSpPr>
        <p:spPr bwMode="auto">
          <a:xfrm>
            <a:off x="942975" y="2590800"/>
            <a:ext cx="1295400" cy="1219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4591050" y="2081213"/>
            <a:ext cx="4191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>
                <a:cs typeface="Times New Roman" pitchFamily="18" charset="0"/>
              </a:rPr>
              <a:t>AE // BC (vì AD // BC)</a:t>
            </a:r>
            <a:endParaRPr lang="en-US" sz="2600">
              <a:cs typeface="Times New Roman" pitchFamily="18" charset="0"/>
            </a:endParaRP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4591050" y="2538413"/>
            <a:ext cx="510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>
                <a:cs typeface="Times New Roman" pitchFamily="18" charset="0"/>
              </a:rPr>
              <a:t>AE = BC (cùng bằng AD)</a:t>
            </a:r>
            <a:endParaRPr lang="en-US" sz="2600">
              <a:cs typeface="Times New Roman" pitchFamily="18" charset="0"/>
            </a:endParaRP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4638675" y="2995613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cs typeface="Times New Roman" pitchFamily="18" charset="0"/>
                <a:sym typeface="Symbol" pitchFamily="18" charset="2"/>
              </a:rPr>
              <a:t>nên ACBE là hình bình hành</a:t>
            </a:r>
          </a:p>
        </p:txBody>
      </p: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180975" y="3992563"/>
            <a:ext cx="7543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cs typeface="Times New Roman" pitchFamily="18" charset="0"/>
                <a:sym typeface="Symbol" pitchFamily="18" charset="2"/>
              </a:rPr>
              <a:t>Suy ra:      AC // BE và AC = BE   (1)</a:t>
            </a:r>
          </a:p>
        </p:txBody>
      </p:sp>
      <p:sp>
        <p:nvSpPr>
          <p:cNvPr id="45100" name="Text Box 44"/>
          <p:cNvSpPr txBox="1">
            <a:spLocks noChangeArrowheads="1"/>
          </p:cNvSpPr>
          <p:nvPr/>
        </p:nvSpPr>
        <p:spPr bwMode="auto">
          <a:xfrm>
            <a:off x="180975" y="44196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600">
                <a:cs typeface="Times New Roman" pitchFamily="18" charset="0"/>
                <a:sym typeface="Symbol" pitchFamily="18" charset="2"/>
              </a:rPr>
              <a:t>Tương tự :</a:t>
            </a:r>
            <a:endParaRPr lang="en-US" sz="26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2009775" y="4419600"/>
            <a:ext cx="518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cs typeface="Times New Roman" pitchFamily="18" charset="0"/>
                <a:sym typeface="Symbol" pitchFamily="18" charset="2"/>
              </a:rPr>
              <a:t>AC // BF và AC = BF   (2)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180975" y="5086350"/>
            <a:ext cx="89154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600">
                <a:cs typeface="Times New Roman" pitchFamily="18" charset="0"/>
                <a:sym typeface="Symbol" pitchFamily="18" charset="2"/>
              </a:rPr>
              <a:t>Từ (1) và (2) ta có E, B, F thẳng hàng (tiên đề  Ơ-clit)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600">
                <a:cs typeface="Times New Roman" pitchFamily="18" charset="0"/>
                <a:sym typeface="Symbol" pitchFamily="18" charset="2"/>
              </a:rPr>
              <a:t>và BE = BF (=AC). Suy ra B là trung điểm của EF </a:t>
            </a:r>
            <a:endParaRPr lang="en-US" sz="26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152400" y="5943600"/>
            <a:ext cx="899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sz="2600">
                <a:cs typeface="Times New Roman" pitchFamily="18" charset="0"/>
                <a:sym typeface="Symbol" pitchFamily="18" charset="2"/>
              </a:rPr>
              <a:t>Vậy E  đối xứng với F qua B.</a:t>
            </a:r>
            <a:endParaRPr lang="en-US" sz="260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104" name="Line 48"/>
          <p:cNvSpPr>
            <a:spLocks noChangeShapeType="1"/>
          </p:cNvSpPr>
          <p:nvPr/>
        </p:nvSpPr>
        <p:spPr bwMode="auto">
          <a:xfrm>
            <a:off x="1552575" y="1371600"/>
            <a:ext cx="1295400" cy="1219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64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47125" y="44450"/>
            <a:ext cx="184150" cy="3683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>
              <a:cs typeface="Times New Roman" pitchFamily="18" charset="0"/>
            </a:endParaRPr>
          </a:p>
        </p:txBody>
      </p:sp>
      <p:sp>
        <p:nvSpPr>
          <p:cNvPr id="10265" name="Text Box 4"/>
          <p:cNvSpPr txBox="1">
            <a:spLocks noChangeArrowheads="1"/>
          </p:cNvSpPr>
          <p:nvPr/>
        </p:nvSpPr>
        <p:spPr bwMode="auto">
          <a:xfrm>
            <a:off x="390525" y="457200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00FF"/>
                </a:solidFill>
              </a:rPr>
              <a:t>Bài 52 tr96 SGK</a:t>
            </a:r>
            <a:r>
              <a:rPr lang="en-US" sz="28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0266" name="Text Box 4"/>
          <p:cNvSpPr txBox="1">
            <a:spLocks noChangeArrowheads="1"/>
          </p:cNvSpPr>
          <p:nvPr/>
        </p:nvSpPr>
        <p:spPr bwMode="auto">
          <a:xfrm>
            <a:off x="430213" y="34925"/>
            <a:ext cx="24241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I.Sửa bài tập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4" grpId="0"/>
      <p:bldP spid="45085" grpId="0"/>
      <p:bldP spid="45086" grpId="0"/>
      <p:bldP spid="45087" grpId="0"/>
      <p:bldP spid="45093" grpId="0"/>
      <p:bldP spid="45094" grpId="0"/>
      <p:bldP spid="45095" grpId="0" animBg="1"/>
      <p:bldP spid="45096" grpId="0"/>
      <p:bldP spid="45097" grpId="0"/>
      <p:bldP spid="45098" grpId="0"/>
      <p:bldP spid="45099" grpId="0"/>
      <p:bldP spid="45100" grpId="0"/>
      <p:bldP spid="45101" grpId="0"/>
      <p:bldP spid="45102" grpId="0"/>
      <p:bldP spid="45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41300" y="177800"/>
            <a:ext cx="2895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0000FF"/>
                </a:solidFill>
              </a:rPr>
              <a:t>Bài 53 tr96 SGK</a:t>
            </a:r>
            <a:r>
              <a:rPr lang="en-US" sz="28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3738"/>
            <a:ext cx="3086100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817938" y="444500"/>
            <a:ext cx="472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MD//AB và ME//AC.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09900" y="3119438"/>
            <a:ext cx="34671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>
                <a:solidFill>
                  <a:srgbClr val="FF0000"/>
                </a:solidFill>
              </a:rPr>
              <a:t>Chứng minh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1288" y="3849688"/>
            <a:ext cx="85455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Ta có MD//AB và ME//AC  suy ra MD//AE và ME//AD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03200" y="4371975"/>
            <a:ext cx="8545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Do đó tứ giác ADME là hình bình hành.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3363" y="4895850"/>
            <a:ext cx="854551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Ta lại có I là trung điểm ED nên I là giao điểm hai đường chéo của hình bình hành ADME.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0025" y="5837238"/>
            <a:ext cx="8545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Suy ra I cũng là trung điểm của AM.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6213" y="6334125"/>
            <a:ext cx="8545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Vậy điểm A đối xứng với điểm M qua I.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244850" y="177800"/>
            <a:ext cx="4832350" cy="2362200"/>
            <a:chOff x="3245579" y="177821"/>
            <a:chExt cx="4831621" cy="2362200"/>
          </a:xfrm>
        </p:grpSpPr>
        <p:grpSp>
          <p:nvGrpSpPr>
            <p:cNvPr id="11278" name="Group 5"/>
            <p:cNvGrpSpPr>
              <a:grpSpLocks/>
            </p:cNvGrpSpPr>
            <p:nvPr/>
          </p:nvGrpSpPr>
          <p:grpSpPr bwMode="auto">
            <a:xfrm>
              <a:off x="3390900" y="177821"/>
              <a:ext cx="4686300" cy="2362200"/>
              <a:chOff x="3657600" y="177821"/>
              <a:chExt cx="4419600" cy="23622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4077407" y="177821"/>
                <a:ext cx="0" cy="23622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658267" y="1765321"/>
                <a:ext cx="441893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279" name="TextBox 6"/>
            <p:cNvSpPr txBox="1">
              <a:spLocks noChangeArrowheads="1"/>
            </p:cNvSpPr>
            <p:nvPr/>
          </p:nvSpPr>
          <p:spPr bwMode="auto">
            <a:xfrm>
              <a:off x="3265640" y="807143"/>
              <a:ext cx="6737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/>
                <a:t>GT</a:t>
              </a:r>
            </a:p>
          </p:txBody>
        </p:sp>
        <p:sp>
          <p:nvSpPr>
            <p:cNvPr id="11280" name="TextBox 18"/>
            <p:cNvSpPr txBox="1">
              <a:spLocks noChangeArrowheads="1"/>
            </p:cNvSpPr>
            <p:nvPr/>
          </p:nvSpPr>
          <p:spPr bwMode="auto">
            <a:xfrm>
              <a:off x="3245579" y="1765568"/>
              <a:ext cx="6737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/>
                <a:t>KL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70338" y="1812925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Điểm A đối xứng với điểm M qua điểm I.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919538" y="1050925"/>
            <a:ext cx="181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IE = ID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82575" y="577850"/>
            <a:ext cx="3740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>
                <a:solidFill>
                  <a:srgbClr val="800000"/>
                </a:solidFill>
              </a:rPr>
              <a:t>Bài55</a:t>
            </a:r>
            <a:r>
              <a:rPr lang="en-US" sz="2400" b="1" i="1" u="sng">
                <a:solidFill>
                  <a:schemeClr val="accent2"/>
                </a:solidFill>
              </a:rPr>
              <a:t>:SGK tr 96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12291" name="AutoShape 6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00050" y="53975"/>
            <a:ext cx="6172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II.Luyện tập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536575" y="973138"/>
            <a:ext cx="4557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400"/>
              <a:t>Ta có ABCD là hình bình hành</a:t>
            </a:r>
            <a:endParaRPr lang="en-US" sz="2400"/>
          </a:p>
          <a:p>
            <a:pPr eaLnBrk="1" hangingPunct="1"/>
            <a:r>
              <a:rPr lang="fr-FR" sz="2400"/>
              <a:t> Suy ra  AB//CD và OA= OC</a:t>
            </a:r>
            <a:r>
              <a:rPr lang="en-US" sz="2400"/>
              <a:t> </a:t>
            </a:r>
            <a:r>
              <a:rPr lang="fr-FR" sz="2400"/>
              <a:t> </a:t>
            </a:r>
            <a:endParaRPr lang="en-US" sz="240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TextBox 34"/>
          <p:cNvSpPr txBox="1">
            <a:spLocks noChangeArrowheads="1"/>
          </p:cNvSpPr>
          <p:nvPr/>
        </p:nvSpPr>
        <p:spPr bwMode="auto">
          <a:xfrm>
            <a:off x="509588" y="3748088"/>
            <a:ext cx="467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400"/>
              <a:t>Do đó  </a:t>
            </a:r>
            <a:r>
              <a:rPr lang="en-US" sz="2400">
                <a:sym typeface="Webdings" pitchFamily="18" charset="2"/>
              </a:rPr>
              <a:t></a:t>
            </a:r>
            <a:r>
              <a:rPr lang="fr-FR" sz="2400"/>
              <a:t>NOC = </a:t>
            </a:r>
            <a:r>
              <a:rPr lang="en-US" sz="2400">
                <a:sym typeface="Webdings" pitchFamily="18" charset="2"/>
              </a:rPr>
              <a:t></a:t>
            </a:r>
            <a:r>
              <a:rPr lang="fr-FR" sz="2400"/>
              <a:t>MOA (g-c-g)</a:t>
            </a:r>
            <a:endParaRPr lang="en-US" sz="2400"/>
          </a:p>
        </p:txBody>
      </p:sp>
      <p:sp>
        <p:nvSpPr>
          <p:cNvPr id="12301" name="TextBox 37"/>
          <p:cNvSpPr txBox="1">
            <a:spLocks noChangeArrowheads="1"/>
          </p:cNvSpPr>
          <p:nvPr/>
        </p:nvSpPr>
        <p:spPr bwMode="auto">
          <a:xfrm>
            <a:off x="460375" y="4202113"/>
            <a:ext cx="459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Suy ra OM=ON (2 cạnh tương ứng)</a:t>
            </a:r>
          </a:p>
        </p:txBody>
      </p:sp>
      <p:sp>
        <p:nvSpPr>
          <p:cNvPr id="12302" name="TextBox 38"/>
          <p:cNvSpPr txBox="1">
            <a:spLocks noChangeArrowheads="1"/>
          </p:cNvSpPr>
          <p:nvPr/>
        </p:nvSpPr>
        <p:spPr bwMode="auto">
          <a:xfrm>
            <a:off x="558800" y="2112963"/>
            <a:ext cx="3967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400"/>
              <a:t>Xét </a:t>
            </a:r>
            <a:r>
              <a:rPr lang="en-US" sz="2400">
                <a:sym typeface="Webdings" pitchFamily="18" charset="2"/>
              </a:rPr>
              <a:t></a:t>
            </a:r>
            <a:r>
              <a:rPr lang="fr-FR" sz="2400"/>
              <a:t>NOC và  </a:t>
            </a:r>
            <a:r>
              <a:rPr lang="en-US" sz="2400">
                <a:sym typeface="Webdings" pitchFamily="18" charset="2"/>
              </a:rPr>
              <a:t></a:t>
            </a:r>
            <a:r>
              <a:rPr lang="fr-FR" sz="2400"/>
              <a:t>MOA có:</a:t>
            </a:r>
            <a:endParaRPr lang="en-US" sz="2400"/>
          </a:p>
        </p:txBody>
      </p:sp>
      <p:sp>
        <p:nvSpPr>
          <p:cNvPr id="12303" name="TextBox 39"/>
          <p:cNvSpPr txBox="1">
            <a:spLocks noChangeArrowheads="1"/>
          </p:cNvSpPr>
          <p:nvPr/>
        </p:nvSpPr>
        <p:spPr bwMode="auto">
          <a:xfrm>
            <a:off x="611188" y="4664075"/>
            <a:ext cx="434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400"/>
              <a:t>Mà O thuộc MN (gt)</a:t>
            </a:r>
            <a:endParaRPr lang="en-US" sz="2400"/>
          </a:p>
        </p:txBody>
      </p:sp>
      <p:sp>
        <p:nvSpPr>
          <p:cNvPr id="12304" name="TextBox 40"/>
          <p:cNvSpPr txBox="1">
            <a:spLocks noChangeArrowheads="1"/>
          </p:cNvSpPr>
          <p:nvPr/>
        </p:nvSpPr>
        <p:spPr bwMode="auto">
          <a:xfrm>
            <a:off x="611188" y="5126038"/>
            <a:ext cx="3967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400"/>
              <a:t>Nên O là trung điểm của MN</a:t>
            </a:r>
            <a:endParaRPr lang="en-US" sz="2400"/>
          </a:p>
        </p:txBody>
      </p:sp>
      <p:sp>
        <p:nvSpPr>
          <p:cNvPr id="12305" name="TextBox 41"/>
          <p:cNvSpPr txBox="1">
            <a:spLocks noChangeArrowheads="1"/>
          </p:cNvSpPr>
          <p:nvPr/>
        </p:nvSpPr>
        <p:spPr bwMode="auto">
          <a:xfrm>
            <a:off x="569913" y="5530850"/>
            <a:ext cx="557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2400"/>
              <a:t>Do đó M đối xứng với điểm N qua O</a:t>
            </a:r>
            <a:endParaRPr lang="en-US" sz="2400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6338" y="227013"/>
            <a:ext cx="2962275" cy="197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90488" y="1736725"/>
            <a:ext cx="585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400"/>
              <a:t>=&gt; goc MAO = goc NCO( soletrong)</a:t>
            </a:r>
            <a:r>
              <a:rPr lang="en-US" sz="2400"/>
              <a:t> </a:t>
            </a:r>
            <a:r>
              <a:rPr lang="fr-FR" sz="2400"/>
              <a:t> </a:t>
            </a:r>
            <a:endParaRPr lang="en-US" sz="2400"/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42888" y="2586038"/>
            <a:ext cx="5853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2400"/>
              <a:t>     goc MOA = goc NOC(dđ)</a:t>
            </a:r>
          </a:p>
          <a:p>
            <a:pPr eaLnBrk="1" hangingPunct="1"/>
            <a:r>
              <a:rPr lang="fr-FR" sz="2400"/>
              <a:t>               OA = OC</a:t>
            </a:r>
          </a:p>
          <a:p>
            <a:pPr eaLnBrk="1" hangingPunct="1"/>
            <a:r>
              <a:rPr lang="fr-FR" sz="2400"/>
              <a:t>    goc MAO = </a:t>
            </a:r>
            <a:r>
              <a:rPr lang="en-US" sz="2400"/>
              <a:t> goc NCO (cmt)</a:t>
            </a:r>
            <a:r>
              <a:rPr lang="fr-FR" sz="2400"/>
              <a:t> </a:t>
            </a:r>
            <a:endParaRPr lang="en-US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8" grpId="0"/>
      <p:bldP spid="12301" grpId="0"/>
      <p:bldP spid="12302" grpId="0"/>
      <p:bldP spid="12303" grpId="0"/>
      <p:bldP spid="12304" grpId="0"/>
      <p:bldP spid="12305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9"/>
          <p:cNvGrpSpPr>
            <a:grpSpLocks/>
          </p:cNvGrpSpPr>
          <p:nvPr/>
        </p:nvGrpSpPr>
        <p:grpSpPr bwMode="auto">
          <a:xfrm>
            <a:off x="5205413" y="1295400"/>
            <a:ext cx="2566987" cy="2103438"/>
            <a:chOff x="3279" y="816"/>
            <a:chExt cx="1617" cy="1325"/>
          </a:xfrm>
        </p:grpSpPr>
        <p:sp>
          <p:nvSpPr>
            <p:cNvPr id="13329" name="AutoShape 11"/>
            <p:cNvSpPr>
              <a:spLocks noChangeArrowheads="1"/>
            </p:cNvSpPr>
            <p:nvPr/>
          </p:nvSpPr>
          <p:spPr bwMode="auto">
            <a:xfrm>
              <a:off x="3507" y="1056"/>
              <a:ext cx="1200" cy="96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Text Box 14"/>
            <p:cNvSpPr txBox="1">
              <a:spLocks noChangeArrowheads="1"/>
            </p:cNvSpPr>
            <p:nvPr/>
          </p:nvSpPr>
          <p:spPr bwMode="auto">
            <a:xfrm>
              <a:off x="3984" y="816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" pitchFamily="34" charset="0"/>
                </a:rPr>
                <a:t>A</a:t>
              </a:r>
            </a:p>
          </p:txBody>
        </p:sp>
        <p:sp>
          <p:nvSpPr>
            <p:cNvPr id="13331" name="Text Box 15"/>
            <p:cNvSpPr txBox="1">
              <a:spLocks noChangeArrowheads="1"/>
            </p:cNvSpPr>
            <p:nvPr/>
          </p:nvSpPr>
          <p:spPr bwMode="auto">
            <a:xfrm>
              <a:off x="4656" y="1776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" pitchFamily="34" charset="0"/>
                </a:rPr>
                <a:t>C</a:t>
              </a:r>
            </a:p>
          </p:txBody>
        </p:sp>
        <p:sp>
          <p:nvSpPr>
            <p:cNvPr id="13332" name="Text Box 16"/>
            <p:cNvSpPr txBox="1">
              <a:spLocks noChangeArrowheads="1"/>
            </p:cNvSpPr>
            <p:nvPr/>
          </p:nvSpPr>
          <p:spPr bwMode="auto">
            <a:xfrm>
              <a:off x="3279" y="1776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.VnTime" pitchFamily="34" charset="0"/>
                </a:rPr>
                <a:t>B</a:t>
              </a:r>
            </a:p>
          </p:txBody>
        </p:sp>
        <p:sp>
          <p:nvSpPr>
            <p:cNvPr id="13333" name="Line 17"/>
            <p:cNvSpPr>
              <a:spLocks noChangeShapeType="1"/>
            </p:cNvSpPr>
            <p:nvPr/>
          </p:nvSpPr>
          <p:spPr bwMode="auto">
            <a:xfrm>
              <a:off x="3699" y="153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8"/>
            <p:cNvSpPr>
              <a:spLocks noChangeShapeType="1"/>
            </p:cNvSpPr>
            <p:nvPr/>
          </p:nvSpPr>
          <p:spPr bwMode="auto">
            <a:xfrm rot="4665052">
              <a:off x="4419" y="153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19"/>
            <p:cNvSpPr>
              <a:spLocks noChangeShapeType="1"/>
            </p:cNvSpPr>
            <p:nvPr/>
          </p:nvSpPr>
          <p:spPr bwMode="auto">
            <a:xfrm rot="4665052">
              <a:off x="4203" y="194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5" name="Group 27"/>
          <p:cNvGrpSpPr>
            <a:grpSpLocks/>
          </p:cNvGrpSpPr>
          <p:nvPr/>
        </p:nvGrpSpPr>
        <p:grpSpPr bwMode="auto">
          <a:xfrm>
            <a:off x="690563" y="4167188"/>
            <a:ext cx="1676400" cy="1524000"/>
            <a:chOff x="480" y="2688"/>
            <a:chExt cx="1056" cy="960"/>
          </a:xfrm>
        </p:grpSpPr>
        <p:sp>
          <p:nvSpPr>
            <p:cNvPr id="13327" name="Oval 20"/>
            <p:cNvSpPr>
              <a:spLocks noChangeArrowheads="1"/>
            </p:cNvSpPr>
            <p:nvPr/>
          </p:nvSpPr>
          <p:spPr bwMode="auto">
            <a:xfrm>
              <a:off x="480" y="2688"/>
              <a:ext cx="1056" cy="96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Rectangle 21"/>
            <p:cNvSpPr>
              <a:spLocks noChangeArrowheads="1"/>
            </p:cNvSpPr>
            <p:nvPr/>
          </p:nvSpPr>
          <p:spPr bwMode="auto">
            <a:xfrm>
              <a:off x="747" y="3096"/>
              <a:ext cx="52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6" name="Group 26"/>
          <p:cNvGrpSpPr>
            <a:grpSpLocks/>
          </p:cNvGrpSpPr>
          <p:nvPr/>
        </p:nvGrpSpPr>
        <p:grpSpPr bwMode="auto">
          <a:xfrm>
            <a:off x="5686425" y="4133850"/>
            <a:ext cx="1676400" cy="1524000"/>
            <a:chOff x="3600" y="2640"/>
            <a:chExt cx="1056" cy="960"/>
          </a:xfrm>
        </p:grpSpPr>
        <p:sp>
          <p:nvSpPr>
            <p:cNvPr id="13325" name="Oval 23"/>
            <p:cNvSpPr>
              <a:spLocks noChangeArrowheads="1"/>
            </p:cNvSpPr>
            <p:nvPr/>
          </p:nvSpPr>
          <p:spPr bwMode="auto">
            <a:xfrm>
              <a:off x="3600" y="2640"/>
              <a:ext cx="1056" cy="9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AutoShape 24"/>
            <p:cNvSpPr>
              <a:spLocks noChangeArrowheads="1"/>
            </p:cNvSpPr>
            <p:nvPr/>
          </p:nvSpPr>
          <p:spPr bwMode="auto">
            <a:xfrm rot="-3713783">
              <a:off x="3996" y="2922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0" y="58674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76200" y="30480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35"/>
          <p:cNvSpPr txBox="1">
            <a:spLocks noChangeArrowheads="1"/>
          </p:cNvSpPr>
          <p:nvPr/>
        </p:nvSpPr>
        <p:spPr bwMode="auto">
          <a:xfrm>
            <a:off x="381000" y="152400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u="sng">
                <a:solidFill>
                  <a:srgbClr val="FF0000"/>
                </a:solidFill>
              </a:rPr>
              <a:t>Bài </a:t>
            </a:r>
            <a:r>
              <a:rPr lang="en-US">
                <a:solidFill>
                  <a:srgbClr val="FF0000"/>
                </a:solidFill>
              </a:rPr>
              <a:t>56 tr 96SGK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Trong các hình vẽ sau,hình nào có tâm đối xứng?</a:t>
            </a:r>
          </a:p>
        </p:txBody>
      </p:sp>
      <p:sp>
        <p:nvSpPr>
          <p:cNvPr id="13320" name="Text Box 36"/>
          <p:cNvSpPr txBox="1">
            <a:spLocks noChangeArrowheads="1"/>
          </p:cNvSpPr>
          <p:nvPr/>
        </p:nvSpPr>
        <p:spPr bwMode="auto">
          <a:xfrm>
            <a:off x="76200" y="29718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A.Đoạn thẳng AB</a:t>
            </a:r>
          </a:p>
        </p:txBody>
      </p:sp>
      <p:pic>
        <p:nvPicPr>
          <p:cNvPr id="13321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8860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40"/>
          <p:cNvSpPr txBox="1">
            <a:spLocks noChangeArrowheads="1"/>
          </p:cNvSpPr>
          <p:nvPr/>
        </p:nvSpPr>
        <p:spPr bwMode="auto">
          <a:xfrm>
            <a:off x="4800600" y="33528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B.Tam giác đều ABC</a:t>
            </a:r>
          </a:p>
        </p:txBody>
      </p:sp>
      <p:sp>
        <p:nvSpPr>
          <p:cNvPr id="13323" name="Text Box 45"/>
          <p:cNvSpPr txBox="1">
            <a:spLocks noChangeArrowheads="1"/>
          </p:cNvSpPr>
          <p:nvPr/>
        </p:nvSpPr>
        <p:spPr bwMode="auto">
          <a:xfrm>
            <a:off x="0" y="57912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C.Biển cấm đi ngược chiều.</a:t>
            </a:r>
          </a:p>
        </p:txBody>
      </p:sp>
      <p:sp>
        <p:nvSpPr>
          <p:cNvPr id="13324" name="Text Box 46"/>
          <p:cNvSpPr txBox="1">
            <a:spLocks noChangeArrowheads="1"/>
          </p:cNvSpPr>
          <p:nvPr/>
        </p:nvSpPr>
        <p:spPr bwMode="auto">
          <a:xfrm>
            <a:off x="4724400" y="5638800"/>
            <a:ext cx="464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D.Biển chỉ hướng đi vòng   tránh chướng ngại vật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5" grpId="0" animBg="1"/>
      <p:bldP spid="4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457200" y="381000"/>
            <a:ext cx="8305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00000"/>
                </a:solidFill>
              </a:rPr>
              <a:t>Bài 57 tr 96SGK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Các  câu sau đúng hay sai ?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a)Tâm đối xứng của một đường thẳng là điểm bất kì của đường thẳng đó.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b)Trọng tâm của tam giác là tâm đối xứng của tam giác đó.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c)Hai tam giác đối xứng với nhau qua một điểm thì có chu vi bằng nhau.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486400" y="2316163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Đúng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791200" y="4800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Đúng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971800" y="35353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Sai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0"/>
          <p:cNvSpPr>
            <a:spLocks noChangeArrowheads="1"/>
          </p:cNvSpPr>
          <p:nvPr/>
        </p:nvSpPr>
        <p:spPr bwMode="auto">
          <a:xfrm>
            <a:off x="457200" y="1219200"/>
            <a:ext cx="1524000" cy="838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AutoShape 11"/>
          <p:cNvSpPr>
            <a:spLocks noChangeArrowheads="1"/>
          </p:cNvSpPr>
          <p:nvPr/>
        </p:nvSpPr>
        <p:spPr bwMode="auto">
          <a:xfrm>
            <a:off x="3124200" y="1143000"/>
            <a:ext cx="1066800" cy="990600"/>
          </a:xfrm>
          <a:prstGeom prst="plus">
            <a:avLst>
              <a:gd name="adj" fmla="val 25000"/>
            </a:avLst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WordArt 12"/>
          <p:cNvSpPr>
            <a:spLocks noChangeArrowheads="1" noChangeShapeType="1" noTextEdit="1"/>
          </p:cNvSpPr>
          <p:nvPr/>
        </p:nvSpPr>
        <p:spPr bwMode="auto">
          <a:xfrm>
            <a:off x="5143500" y="1173163"/>
            <a:ext cx="1295400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v</a:t>
            </a:r>
          </a:p>
        </p:txBody>
      </p:sp>
      <p:sp>
        <p:nvSpPr>
          <p:cNvPr id="15365" name="WordArt 13"/>
          <p:cNvSpPr>
            <a:spLocks noChangeArrowheads="1" noChangeShapeType="1" noTextEdit="1"/>
          </p:cNvSpPr>
          <p:nvPr/>
        </p:nvSpPr>
        <p:spPr bwMode="auto">
          <a:xfrm>
            <a:off x="7467600" y="914400"/>
            <a:ext cx="76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99FF"/>
                </a:solidFill>
                <a:latin typeface="Arial Black"/>
              </a:rPr>
              <a:t>L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746375" y="2352675"/>
            <a:ext cx="19812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152400" y="0"/>
            <a:ext cx="876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Trong các hình vẽ sau, hình vẽ nào có tâm đối xứng</a:t>
            </a:r>
          </a:p>
        </p:txBody>
      </p:sp>
      <p:sp>
        <p:nvSpPr>
          <p:cNvPr id="15368" name="Text Box 22"/>
          <p:cNvSpPr txBox="1">
            <a:spLocks noChangeArrowheads="1"/>
          </p:cNvSpPr>
          <p:nvPr/>
        </p:nvSpPr>
        <p:spPr bwMode="auto">
          <a:xfrm>
            <a:off x="609600" y="2514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Hình1</a:t>
            </a:r>
          </a:p>
        </p:txBody>
      </p:sp>
      <p:sp>
        <p:nvSpPr>
          <p:cNvPr id="15369" name="Text Box 23"/>
          <p:cNvSpPr txBox="1">
            <a:spLocks noChangeArrowheads="1"/>
          </p:cNvSpPr>
          <p:nvPr/>
        </p:nvSpPr>
        <p:spPr bwMode="auto">
          <a:xfrm>
            <a:off x="3124200" y="244475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Hình 2</a:t>
            </a:r>
          </a:p>
        </p:txBody>
      </p:sp>
      <p:sp>
        <p:nvSpPr>
          <p:cNvPr id="15370" name="Text Box 24"/>
          <p:cNvSpPr txBox="1">
            <a:spLocks noChangeArrowheads="1"/>
          </p:cNvSpPr>
          <p:nvPr/>
        </p:nvSpPr>
        <p:spPr bwMode="auto">
          <a:xfrm>
            <a:off x="5334000" y="2352675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Hình 3</a:t>
            </a:r>
          </a:p>
        </p:txBody>
      </p:sp>
      <p:sp>
        <p:nvSpPr>
          <p:cNvPr id="15371" name="Text Box 25"/>
          <p:cNvSpPr txBox="1">
            <a:spLocks noChangeArrowheads="1"/>
          </p:cNvSpPr>
          <p:nvPr/>
        </p:nvSpPr>
        <p:spPr bwMode="auto">
          <a:xfrm>
            <a:off x="7162800" y="2352675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Hình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animBg="1"/>
      <p:bldP spid="82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spect="1" noChangeArrowheads="1" noTextEdit="1"/>
          </p:cNvSpPr>
          <p:nvPr/>
        </p:nvSpPr>
        <p:spPr bwMode="auto">
          <a:xfrm>
            <a:off x="1249363" y="381000"/>
            <a:ext cx="6643687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820863" y="49530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352800"/>
            <a:ext cx="3543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81000"/>
            <a:ext cx="30861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066800"/>
            <a:ext cx="2971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4038600"/>
            <a:ext cx="20574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624</TotalTime>
  <Words>597</Words>
  <Application>Microsoft Office PowerPoint</Application>
  <PresentationFormat>On-screen Show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TLY-3640123</dc:creator>
  <cp:lastModifiedBy>HP</cp:lastModifiedBy>
  <cp:revision>70</cp:revision>
  <dcterms:created xsi:type="dcterms:W3CDTF">2009-10-02T16:38:10Z</dcterms:created>
  <dcterms:modified xsi:type="dcterms:W3CDTF">2021-11-05T05:10:31Z</dcterms:modified>
</cp:coreProperties>
</file>